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31"/>
  </p:notesMasterIdLst>
  <p:sldIdLst>
    <p:sldId id="256" r:id="rId6"/>
    <p:sldId id="257" r:id="rId7"/>
    <p:sldId id="264" r:id="rId8"/>
    <p:sldId id="258" r:id="rId9"/>
    <p:sldId id="3853" r:id="rId10"/>
    <p:sldId id="3854" r:id="rId11"/>
    <p:sldId id="3855" r:id="rId12"/>
    <p:sldId id="3856" r:id="rId13"/>
    <p:sldId id="3852" r:id="rId14"/>
    <p:sldId id="3857" r:id="rId15"/>
    <p:sldId id="3858" r:id="rId16"/>
    <p:sldId id="3859" r:id="rId17"/>
    <p:sldId id="3860" r:id="rId18"/>
    <p:sldId id="259" r:id="rId19"/>
    <p:sldId id="276" r:id="rId20"/>
    <p:sldId id="279" r:id="rId21"/>
    <p:sldId id="280" r:id="rId22"/>
    <p:sldId id="271" r:id="rId23"/>
    <p:sldId id="3849" r:id="rId24"/>
    <p:sldId id="3850" r:id="rId25"/>
    <p:sldId id="3844" r:id="rId26"/>
    <p:sldId id="3847" r:id="rId27"/>
    <p:sldId id="3851" r:id="rId28"/>
    <p:sldId id="3833" r:id="rId29"/>
    <p:sldId id="383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718"/>
  </p:normalViewPr>
  <p:slideViewPr>
    <p:cSldViewPr snapToGrid="0">
      <p:cViewPr varScale="1">
        <p:scale>
          <a:sx n="97" d="100"/>
          <a:sy n="97" d="100"/>
        </p:scale>
        <p:origin x="24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xfrm>
          <a:off x="3484" y="517200"/>
          <a:ext cx="1886775" cy="2641486"/>
        </a:xfrm>
        <a:prstGeom prst="rect">
          <a:avLst/>
        </a:prstGeom>
        <a:solidFill>
          <a:srgbClr val="F3CF45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Fall 2021</a:t>
          </a:r>
        </a:p>
        <a:p>
          <a:pPr>
            <a:buNone/>
          </a:pPr>
          <a:r>
            <a:rPr lang="en-US" b="0" i="0" u="none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Developed 2021-2025 Strategic Plan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xfrm>
          <a:off x="550649" y="781349"/>
          <a:ext cx="792445" cy="792445"/>
        </a:xfrm>
        <a:prstGeom prst="ellipse">
          <a:avLst/>
        </a:prstGeom>
        <a:solidFill>
          <a:srgbClr val="F3CF45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</a:p>
      </dgm:t>
    </dgm:pt>
    <dgm:pt modelId="{0F6BA1FB-59E5-4F16-A7B4-1533BB1F09E4}">
      <dgm:prSet/>
      <dgm:spPr>
        <a:xfrm>
          <a:off x="2078938" y="517200"/>
          <a:ext cx="1886775" cy="2641486"/>
        </a:xfrm>
        <a:prstGeom prst="rect">
          <a:avLst/>
        </a:prstGeom>
        <a:solidFill>
          <a:srgbClr val="D47B22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Summer 2022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Needs Assessment and defined overarching needs for SY22-23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xfrm>
          <a:off x="2626103" y="781349"/>
          <a:ext cx="792445" cy="792445"/>
        </a:xfrm>
        <a:prstGeom prst="ellipse">
          <a:avLst/>
        </a:prstGeom>
        <a:solidFill>
          <a:srgbClr val="D47B2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</a:p>
      </dgm:t>
    </dgm:pt>
    <dgm:pt modelId="{1D096F01-AEA8-401D-8348-98E9A81F3CE0}">
      <dgm:prSet/>
      <dgm:spPr>
        <a:xfrm>
          <a:off x="4154392" y="517200"/>
          <a:ext cx="1886775" cy="2641486"/>
        </a:xfrm>
        <a:prstGeom prst="rect">
          <a:avLst/>
        </a:prstGeom>
        <a:solidFill>
          <a:srgbClr val="0083A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August 2022</a:t>
          </a:r>
        </a:p>
        <a:p>
          <a:pPr>
            <a:buNone/>
          </a:pP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2022-2023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xfrm>
          <a:off x="4701557" y="781349"/>
          <a:ext cx="792445" cy="792445"/>
        </a:xfrm>
        <a:prstGeom prst="ellipse">
          <a:avLst/>
        </a:prstGeom>
        <a:solidFill>
          <a:srgbClr val="0083A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</a:p>
      </dgm:t>
    </dgm:pt>
    <dgm:pt modelId="{DE16CBB4-D3F4-44AD-8379-3A5D78B889D5}">
      <dgm:prSet/>
      <dgm:spPr>
        <a:xfrm>
          <a:off x="6212751" y="526340"/>
          <a:ext cx="1886775" cy="2641486"/>
        </a:xfrm>
        <a:prstGeom prst="rect">
          <a:avLst/>
        </a:prstGeom>
        <a:solidFill>
          <a:srgbClr val="A92A9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Sept. – Dec. 2022</a:t>
          </a:r>
        </a:p>
        <a:p>
          <a:pPr>
            <a:buNone/>
          </a:pP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Utilizing current data, the </a:t>
          </a:r>
          <a:r>
            <a:rPr lang="en-US" b="1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review &amp; possibly update the school strategic priorities and plan </a:t>
          </a:r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xfrm>
          <a:off x="6777010" y="781349"/>
          <a:ext cx="792445" cy="792445"/>
        </a:xfrm>
        <a:prstGeom prst="ellipse">
          <a:avLst/>
        </a:prstGeom>
        <a:solidFill>
          <a:srgbClr val="A92A9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</a:p>
      </dgm:t>
    </dgm:pt>
    <dgm:pt modelId="{F7B81412-5EAE-488C-9259-0FA0EB0F090B}">
      <dgm:prSet/>
      <dgm:spPr>
        <a:xfrm>
          <a:off x="8305299" y="517200"/>
          <a:ext cx="1886775" cy="2641486"/>
        </a:xfrm>
        <a:prstGeom prst="rect">
          <a:avLst/>
        </a:prstGeom>
        <a:solidFill>
          <a:srgbClr val="15983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Before Winter Break</a:t>
          </a:r>
        </a:p>
        <a:p>
          <a:pPr>
            <a:buNone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take action (vote) on the school’s strategic plan and vote on the ranked strategic plan priorities for SY23-24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xfrm>
          <a:off x="8852464" y="781349"/>
          <a:ext cx="792445" cy="792445"/>
        </a:xfrm>
        <a:prstGeom prst="ellipse">
          <a:avLst/>
        </a:prstGeom>
        <a:solidFill>
          <a:srgbClr val="15983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xfrm>
          <a:off x="3484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/>
          </a:solidFill>
          <a:prstDash val="solid"/>
          <a:miter lim="800000"/>
        </a:ln>
        <a:effectLst/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xfrm>
          <a:off x="2078938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xfrm>
          <a:off x="4154392" y="3158615"/>
          <a:ext cx="1886775" cy="72"/>
        </a:xfrm>
        <a:prstGeom prst="rect">
          <a:avLst/>
        </a:prstGeom>
        <a:solidFill>
          <a:srgbClr val="0083A9"/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xfrm>
          <a:off x="6229845" y="3158615"/>
          <a:ext cx="1886775" cy="72"/>
        </a:xfrm>
        <a:prstGeom prst="rect">
          <a:avLst/>
        </a:prstGeom>
        <a:solidFill>
          <a:srgbClr val="0083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92A91"/>
          </a:solidFill>
          <a:prstDash val="solid"/>
          <a:miter lim="800000"/>
        </a:ln>
        <a:effectLst/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>
        <a:xfrm>
          <a:off x="8305299" y="3158615"/>
          <a:ext cx="1886775" cy="72"/>
        </a:xfrm>
        <a:prstGeom prst="rect">
          <a:avLst/>
        </a:prstGeom>
        <a:solidFill>
          <a:srgbClr val="15983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61721-7C2C-4A79-B878-44F3018FFCA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D7F99F-DE00-4D9D-90AB-D044CFAA5362}">
      <dgm:prSet phldrT="[Text]"/>
      <dgm:spPr/>
      <dgm:t>
        <a:bodyPr/>
        <a:lstStyle/>
        <a:p>
          <a:r>
            <a:rPr lang="en-US" dirty="0"/>
            <a:t>Are </a:t>
          </a:r>
          <a:r>
            <a:rPr lang="en-US" b="1" u="sng" dirty="0"/>
            <a:t>all</a:t>
          </a:r>
          <a:r>
            <a:rPr lang="en-US" dirty="0"/>
            <a:t> CIP Goals reflected in our Strategic Plan Priorities? If not, which CIP Goal(s) are missing and should be added to the Strategic Plan?</a:t>
          </a:r>
        </a:p>
      </dgm:t>
    </dgm:pt>
    <dgm:pt modelId="{02AF19B0-7B94-418C-865C-726F2FD7DB4B}" type="parTrans" cxnId="{2716B121-3C70-4009-8702-6DA07FE40D00}">
      <dgm:prSet/>
      <dgm:spPr/>
      <dgm:t>
        <a:bodyPr/>
        <a:lstStyle/>
        <a:p>
          <a:endParaRPr lang="en-US"/>
        </a:p>
      </dgm:t>
    </dgm:pt>
    <dgm:pt modelId="{109B403D-00F3-4207-88BF-8BD67B588BCF}" type="sibTrans" cxnId="{2716B121-3C70-4009-8702-6DA07FE40D00}">
      <dgm:prSet/>
      <dgm:spPr/>
      <dgm:t>
        <a:bodyPr/>
        <a:lstStyle/>
        <a:p>
          <a:endParaRPr lang="en-US"/>
        </a:p>
      </dgm:t>
    </dgm:pt>
    <dgm:pt modelId="{D641FBA9-47DF-4464-AC65-D72F0DC8532B}">
      <dgm:prSet phldrT="[Text]"/>
      <dgm:spPr/>
      <dgm:t>
        <a:bodyPr/>
        <a:lstStyle/>
        <a:p>
          <a:r>
            <a:rPr lang="en-US" dirty="0"/>
            <a:t>What progress has been made towards the priorities identified in our Strategic Plan? What evidence/data do we have?</a:t>
          </a:r>
        </a:p>
      </dgm:t>
    </dgm:pt>
    <dgm:pt modelId="{05724365-CFDC-4D78-9BDF-505D9280E709}" type="parTrans" cxnId="{81D9F0A5-E641-4F4C-B07B-2B69854DD78A}">
      <dgm:prSet/>
      <dgm:spPr/>
      <dgm:t>
        <a:bodyPr/>
        <a:lstStyle/>
        <a:p>
          <a:endParaRPr lang="en-US"/>
        </a:p>
      </dgm:t>
    </dgm:pt>
    <dgm:pt modelId="{586AD18D-5FA4-48BE-A09F-CC1356781359}" type="sibTrans" cxnId="{81D9F0A5-E641-4F4C-B07B-2B69854DD78A}">
      <dgm:prSet/>
      <dgm:spPr/>
      <dgm:t>
        <a:bodyPr/>
        <a:lstStyle/>
        <a:p>
          <a:endParaRPr lang="en-US"/>
        </a:p>
      </dgm:t>
    </dgm:pt>
    <dgm:pt modelId="{89F160A5-385F-435B-993D-624E928494AA}">
      <dgm:prSet phldrT="[Text]"/>
      <dgm:spPr/>
      <dgm:t>
        <a:bodyPr/>
        <a:lstStyle/>
        <a:p>
          <a:r>
            <a:rPr lang="en-US" dirty="0"/>
            <a:t>Based upon available data, are there any other adjustments we need to make to the Strategic Plan?</a:t>
          </a:r>
        </a:p>
      </dgm:t>
    </dgm:pt>
    <dgm:pt modelId="{4257D6F5-1CDE-4CE7-BA71-59923A62EB27}" type="parTrans" cxnId="{A7D09CA9-093A-4767-ACD6-6C5F2C39BA85}">
      <dgm:prSet/>
      <dgm:spPr/>
      <dgm:t>
        <a:bodyPr/>
        <a:lstStyle/>
        <a:p>
          <a:endParaRPr lang="en-US"/>
        </a:p>
      </dgm:t>
    </dgm:pt>
    <dgm:pt modelId="{6D7B85EA-B731-4C65-8788-8E583B5A7C57}" type="sibTrans" cxnId="{A7D09CA9-093A-4767-ACD6-6C5F2C39BA85}">
      <dgm:prSet/>
      <dgm:spPr/>
      <dgm:t>
        <a:bodyPr/>
        <a:lstStyle/>
        <a:p>
          <a:endParaRPr lang="en-US"/>
        </a:p>
      </dgm:t>
    </dgm:pt>
    <dgm:pt modelId="{3349C0E8-6BEE-45D4-98CC-EFE56019B217}" type="pres">
      <dgm:prSet presAssocID="{1A561721-7C2C-4A79-B878-44F3018FFCAA}" presName="Name0" presStyleCnt="0">
        <dgm:presLayoutVars>
          <dgm:dir/>
          <dgm:animLvl val="lvl"/>
          <dgm:resizeHandles val="exact"/>
        </dgm:presLayoutVars>
      </dgm:prSet>
      <dgm:spPr/>
    </dgm:pt>
    <dgm:pt modelId="{4AA2B0AF-8066-439C-B209-8EAFA0A72D11}" type="pres">
      <dgm:prSet presAssocID="{E3D7F99F-DE00-4D9D-90AB-D044CFAA5362}" presName="linNode" presStyleCnt="0"/>
      <dgm:spPr/>
    </dgm:pt>
    <dgm:pt modelId="{4E568A9E-3939-4DDD-B165-36923469ACE6}" type="pres">
      <dgm:prSet presAssocID="{E3D7F99F-DE00-4D9D-90AB-D044CFAA5362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74AE925D-4176-4DD1-A1EC-6B03E57B0012}" type="pres">
      <dgm:prSet presAssocID="{109B403D-00F3-4207-88BF-8BD67B588BCF}" presName="sp" presStyleCnt="0"/>
      <dgm:spPr/>
    </dgm:pt>
    <dgm:pt modelId="{7C14FD00-FD04-4152-988E-96F3FCEE4A63}" type="pres">
      <dgm:prSet presAssocID="{D641FBA9-47DF-4464-AC65-D72F0DC8532B}" presName="linNode" presStyleCnt="0"/>
      <dgm:spPr/>
    </dgm:pt>
    <dgm:pt modelId="{0D765D3A-CAB2-4DA3-A9BF-D914CDA4752B}" type="pres">
      <dgm:prSet presAssocID="{D641FBA9-47DF-4464-AC65-D72F0DC8532B}" presName="parentText" presStyleLbl="node1" presStyleIdx="1" presStyleCnt="3" custScaleX="2000000">
        <dgm:presLayoutVars>
          <dgm:chMax val="1"/>
          <dgm:bulletEnabled val="1"/>
        </dgm:presLayoutVars>
      </dgm:prSet>
      <dgm:spPr/>
    </dgm:pt>
    <dgm:pt modelId="{24B5D47C-AA30-49A5-9057-080B89B123B6}" type="pres">
      <dgm:prSet presAssocID="{586AD18D-5FA4-48BE-A09F-CC1356781359}" presName="sp" presStyleCnt="0"/>
      <dgm:spPr/>
    </dgm:pt>
    <dgm:pt modelId="{F594C48E-4CC6-4C33-A98C-2BD40404145A}" type="pres">
      <dgm:prSet presAssocID="{89F160A5-385F-435B-993D-624E928494AA}" presName="linNode" presStyleCnt="0"/>
      <dgm:spPr/>
    </dgm:pt>
    <dgm:pt modelId="{22F40BCD-7619-40A5-9219-FBE118602349}" type="pres">
      <dgm:prSet presAssocID="{89F160A5-385F-435B-993D-624E928494AA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2716B121-3C70-4009-8702-6DA07FE40D00}" srcId="{1A561721-7C2C-4A79-B878-44F3018FFCAA}" destId="{E3D7F99F-DE00-4D9D-90AB-D044CFAA5362}" srcOrd="0" destOrd="0" parTransId="{02AF19B0-7B94-418C-865C-726F2FD7DB4B}" sibTransId="{109B403D-00F3-4207-88BF-8BD67B588BCF}"/>
    <dgm:cxn modelId="{7B81CF88-B533-49DF-A453-001A0ECA9DEE}" type="presOf" srcId="{E3D7F99F-DE00-4D9D-90AB-D044CFAA5362}" destId="{4E568A9E-3939-4DDD-B165-36923469ACE6}" srcOrd="0" destOrd="0" presId="urn:microsoft.com/office/officeart/2005/8/layout/vList5"/>
    <dgm:cxn modelId="{E35A6B92-CA8B-4C17-84CB-E7925A14E83B}" type="presOf" srcId="{1A561721-7C2C-4A79-B878-44F3018FFCAA}" destId="{3349C0E8-6BEE-45D4-98CC-EFE56019B217}" srcOrd="0" destOrd="0" presId="urn:microsoft.com/office/officeart/2005/8/layout/vList5"/>
    <dgm:cxn modelId="{81D9F0A5-E641-4F4C-B07B-2B69854DD78A}" srcId="{1A561721-7C2C-4A79-B878-44F3018FFCAA}" destId="{D641FBA9-47DF-4464-AC65-D72F0DC8532B}" srcOrd="1" destOrd="0" parTransId="{05724365-CFDC-4D78-9BDF-505D9280E709}" sibTransId="{586AD18D-5FA4-48BE-A09F-CC1356781359}"/>
    <dgm:cxn modelId="{A7D09CA9-093A-4767-ACD6-6C5F2C39BA85}" srcId="{1A561721-7C2C-4A79-B878-44F3018FFCAA}" destId="{89F160A5-385F-435B-993D-624E928494AA}" srcOrd="2" destOrd="0" parTransId="{4257D6F5-1CDE-4CE7-BA71-59923A62EB27}" sibTransId="{6D7B85EA-B731-4C65-8788-8E583B5A7C57}"/>
    <dgm:cxn modelId="{AE3D09E9-E75B-40C3-A500-6864AC845989}" type="presOf" srcId="{89F160A5-385F-435B-993D-624E928494AA}" destId="{22F40BCD-7619-40A5-9219-FBE118602349}" srcOrd="0" destOrd="0" presId="urn:microsoft.com/office/officeart/2005/8/layout/vList5"/>
    <dgm:cxn modelId="{EE5ADDF8-3BB5-443D-9A4E-F36B2CE12F70}" type="presOf" srcId="{D641FBA9-47DF-4464-AC65-D72F0DC8532B}" destId="{0D765D3A-CAB2-4DA3-A9BF-D914CDA4752B}" srcOrd="0" destOrd="0" presId="urn:microsoft.com/office/officeart/2005/8/layout/vList5"/>
    <dgm:cxn modelId="{77A6F63E-241A-42F4-9253-82C5BBBFC5C9}" type="presParOf" srcId="{3349C0E8-6BEE-45D4-98CC-EFE56019B217}" destId="{4AA2B0AF-8066-439C-B209-8EAFA0A72D11}" srcOrd="0" destOrd="0" presId="urn:microsoft.com/office/officeart/2005/8/layout/vList5"/>
    <dgm:cxn modelId="{CD7EBDA8-808A-41EC-97F1-B92AEA2B0C64}" type="presParOf" srcId="{4AA2B0AF-8066-439C-B209-8EAFA0A72D11}" destId="{4E568A9E-3939-4DDD-B165-36923469ACE6}" srcOrd="0" destOrd="0" presId="urn:microsoft.com/office/officeart/2005/8/layout/vList5"/>
    <dgm:cxn modelId="{094747F1-7BB0-4874-B499-E14415B352CB}" type="presParOf" srcId="{3349C0E8-6BEE-45D4-98CC-EFE56019B217}" destId="{74AE925D-4176-4DD1-A1EC-6B03E57B0012}" srcOrd="1" destOrd="0" presId="urn:microsoft.com/office/officeart/2005/8/layout/vList5"/>
    <dgm:cxn modelId="{214846CE-02D3-4B83-B1EA-B6ABC4C33BA1}" type="presParOf" srcId="{3349C0E8-6BEE-45D4-98CC-EFE56019B217}" destId="{7C14FD00-FD04-4152-988E-96F3FCEE4A63}" srcOrd="2" destOrd="0" presId="urn:microsoft.com/office/officeart/2005/8/layout/vList5"/>
    <dgm:cxn modelId="{D4DB8169-85C3-4535-BBA5-1C92E90E8CAE}" type="presParOf" srcId="{7C14FD00-FD04-4152-988E-96F3FCEE4A63}" destId="{0D765D3A-CAB2-4DA3-A9BF-D914CDA4752B}" srcOrd="0" destOrd="0" presId="urn:microsoft.com/office/officeart/2005/8/layout/vList5"/>
    <dgm:cxn modelId="{C9A8CED0-397B-49DE-8D82-BE08C6727A72}" type="presParOf" srcId="{3349C0E8-6BEE-45D4-98CC-EFE56019B217}" destId="{24B5D47C-AA30-49A5-9057-080B89B123B6}" srcOrd="3" destOrd="0" presId="urn:microsoft.com/office/officeart/2005/8/layout/vList5"/>
    <dgm:cxn modelId="{DB09595E-E57F-4867-85BC-6B9DD33E9476}" type="presParOf" srcId="{3349C0E8-6BEE-45D4-98CC-EFE56019B217}" destId="{F594C48E-4CC6-4C33-A98C-2BD40404145A}" srcOrd="4" destOrd="0" presId="urn:microsoft.com/office/officeart/2005/8/layout/vList5"/>
    <dgm:cxn modelId="{9BA840CE-E6B6-4E35-8A2F-E79AA72C0295}" type="presParOf" srcId="{F594C48E-4CC6-4C33-A98C-2BD40404145A}" destId="{22F40BCD-7619-40A5-9219-FBE11860234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xfrm>
          <a:off x="3484" y="517200"/>
          <a:ext cx="1886775" cy="2641486"/>
        </a:xfrm>
        <a:prstGeom prst="rect">
          <a:avLst/>
        </a:prstGeom>
        <a:solidFill>
          <a:srgbClr val="F3CF45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Fall 2021</a:t>
          </a:r>
        </a:p>
        <a:p>
          <a:pPr>
            <a:buNone/>
          </a:pPr>
          <a:r>
            <a:rPr lang="en-US" b="0" i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Developed 2021-2025 Strategic Plan</a:t>
          </a: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xfrm>
          <a:off x="550649" y="781349"/>
          <a:ext cx="792445" cy="792445"/>
        </a:xfrm>
        <a:prstGeom prst="ellipse">
          <a:avLst/>
        </a:prstGeom>
        <a:solidFill>
          <a:srgbClr val="F3CF45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</a:p>
      </dgm:t>
    </dgm:pt>
    <dgm:pt modelId="{0F6BA1FB-59E5-4F16-A7B4-1533BB1F09E4}">
      <dgm:prSet/>
      <dgm:spPr>
        <a:xfrm>
          <a:off x="2078938" y="517200"/>
          <a:ext cx="1886775" cy="2641486"/>
        </a:xfrm>
        <a:prstGeom prst="rect">
          <a:avLst/>
        </a:prstGeom>
        <a:solidFill>
          <a:srgbClr val="D47B22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Summer 2022</a:t>
          </a:r>
        </a:p>
        <a:p>
          <a:pPr>
            <a:buNone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Needs Assessment and defined overarching needs for SY22-23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xfrm>
          <a:off x="2626103" y="781349"/>
          <a:ext cx="792445" cy="792445"/>
        </a:xfrm>
        <a:prstGeom prst="ellipse">
          <a:avLst/>
        </a:prstGeom>
        <a:solidFill>
          <a:srgbClr val="D47B22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</a:p>
      </dgm:t>
    </dgm:pt>
    <dgm:pt modelId="{1D096F01-AEA8-401D-8348-98E9A81F3CE0}">
      <dgm:prSet/>
      <dgm:spPr>
        <a:xfrm>
          <a:off x="4154392" y="517200"/>
          <a:ext cx="1886775" cy="2641486"/>
        </a:xfrm>
        <a:prstGeom prst="rect">
          <a:avLst/>
        </a:prstGeom>
        <a:solidFill>
          <a:srgbClr val="0083A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i="0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August 2022</a:t>
          </a:r>
        </a:p>
        <a:p>
          <a:pPr>
            <a:buNone/>
          </a:pP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2022-2023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xfrm>
          <a:off x="4701557" y="781349"/>
          <a:ext cx="792445" cy="792445"/>
        </a:xfrm>
        <a:prstGeom prst="ellipse">
          <a:avLst/>
        </a:prstGeom>
        <a:solidFill>
          <a:srgbClr val="0083A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</a:p>
      </dgm:t>
    </dgm:pt>
    <dgm:pt modelId="{DE16CBB4-D3F4-44AD-8379-3A5D78B889D5}">
      <dgm:prSet/>
      <dgm:spPr>
        <a:xfrm>
          <a:off x="6212751" y="526340"/>
          <a:ext cx="1886775" cy="2641486"/>
        </a:xfrm>
        <a:prstGeom prst="rect">
          <a:avLst/>
        </a:prstGeom>
        <a:solidFill>
          <a:srgbClr val="A92A9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Sept. – Dec. 2022</a:t>
          </a:r>
        </a:p>
        <a:p>
          <a:pPr>
            <a:buNone/>
          </a:pP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Utilizing current data, the </a:t>
          </a:r>
          <a:r>
            <a:rPr lang="en-US" b="1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b="0" u="none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review &amp; update the school strategic priorities and plan, as needed</a:t>
          </a:r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xfrm>
          <a:off x="6777010" y="781349"/>
          <a:ext cx="792445" cy="792445"/>
        </a:xfrm>
        <a:prstGeom prst="ellipse">
          <a:avLst/>
        </a:prstGeom>
        <a:solidFill>
          <a:srgbClr val="A92A91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</a:p>
      </dgm:t>
    </dgm:pt>
    <dgm:pt modelId="{F7B81412-5EAE-488C-9259-0FA0EB0F090B}">
      <dgm:prSet/>
      <dgm:spPr>
        <a:xfrm>
          <a:off x="8305299" y="517200"/>
          <a:ext cx="1886775" cy="2641486"/>
        </a:xfrm>
        <a:prstGeom prst="rect">
          <a:avLst/>
        </a:prstGeom>
        <a:solidFill>
          <a:srgbClr val="15983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Before Winter Break</a:t>
          </a:r>
        </a:p>
        <a:p>
          <a:pPr>
            <a:buNone/>
          </a:pPr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take action (vote) on the school’s strategic plan and vote on the ranked strategic plan priorities for SY23-24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xfrm>
          <a:off x="8852464" y="781349"/>
          <a:ext cx="792445" cy="792445"/>
        </a:xfrm>
        <a:prstGeom prst="ellipse">
          <a:avLst/>
        </a:prstGeom>
        <a:solidFill>
          <a:srgbClr val="15983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xfrm>
          <a:off x="3484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/>
          </a:solidFill>
          <a:prstDash val="solid"/>
          <a:miter lim="800000"/>
        </a:ln>
        <a:effectLst/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xfrm>
          <a:off x="2078938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xfrm>
          <a:off x="4154392" y="3158615"/>
          <a:ext cx="1886775" cy="72"/>
        </a:xfrm>
        <a:prstGeom prst="rect">
          <a:avLst/>
        </a:prstGeom>
        <a:solidFill>
          <a:srgbClr val="0083A9"/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xfrm>
          <a:off x="6229845" y="3158615"/>
          <a:ext cx="1886775" cy="72"/>
        </a:xfrm>
        <a:prstGeom prst="rect">
          <a:avLst/>
        </a:prstGeom>
        <a:solidFill>
          <a:srgbClr val="0083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92A91"/>
          </a:solidFill>
          <a:prstDash val="solid"/>
          <a:miter lim="800000"/>
        </a:ln>
        <a:effectLst/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>
        <a:xfrm>
          <a:off x="8305299" y="3158615"/>
          <a:ext cx="1886775" cy="72"/>
        </a:xfrm>
        <a:prstGeom prst="rect">
          <a:avLst/>
        </a:prstGeom>
        <a:solidFill>
          <a:srgbClr val="15983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rgbClr val="F3CF45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Developed 2021-2025 Strategic Plan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rgbClr val="F3CF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rgbClr val="D47B22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Summer 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Needs Assessment and defined overarching needs for SY22-23</a:t>
          </a:r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rgbClr val="D47B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rgbClr val="0083A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August 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2022-2023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rgbClr val="0083A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rgbClr val="0083A9"/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rgbClr val="A92A9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Sept. – Dec. 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Utilizing current data, the </a:t>
          </a:r>
          <a:r>
            <a:rPr lang="en-US" sz="1100" b="1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review &amp; possibly update the school strategic priorities and plan </a:t>
          </a:r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rgbClr val="A92A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rgbClr val="0083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92A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rgbClr val="15983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take action (vote) on the school’s strategic plan and vote on the ranked strategic plan priorities for SY23-24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rgbClr val="15983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rgbClr val="15983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8A9E-3939-4DDD-B165-36923469ACE6}">
      <dsp:nvSpPr>
        <dsp:cNvPr id="0" name=""/>
        <dsp:cNvSpPr/>
      </dsp:nvSpPr>
      <dsp:spPr>
        <a:xfrm>
          <a:off x="4952" y="2295"/>
          <a:ext cx="10140817" cy="15147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Are </a:t>
          </a:r>
          <a:r>
            <a:rPr lang="en-US" sz="3000" b="1" u="sng" kern="1200" dirty="0"/>
            <a:t>all</a:t>
          </a:r>
          <a:r>
            <a:rPr lang="en-US" sz="3000" kern="1200" dirty="0"/>
            <a:t> CIP Goals reflected in our Strategic Plan Priorities? If not, which CIP Goal(s) are missing and should be added to the Strategic Plan?</a:t>
          </a:r>
        </a:p>
      </dsp:txBody>
      <dsp:txXfrm>
        <a:off x="78894" y="76237"/>
        <a:ext cx="9992933" cy="1366824"/>
      </dsp:txXfrm>
    </dsp:sp>
    <dsp:sp modelId="{0D765D3A-CAB2-4DA3-A9BF-D914CDA4752B}">
      <dsp:nvSpPr>
        <dsp:cNvPr id="0" name=""/>
        <dsp:cNvSpPr/>
      </dsp:nvSpPr>
      <dsp:spPr>
        <a:xfrm>
          <a:off x="4952" y="1592739"/>
          <a:ext cx="10134861" cy="15147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What progress has been made towards the priorities identified in our Strategic Plan? What evidence/data do we have?</a:t>
          </a:r>
        </a:p>
      </dsp:txBody>
      <dsp:txXfrm>
        <a:off x="78894" y="1666681"/>
        <a:ext cx="9986977" cy="1366824"/>
      </dsp:txXfrm>
    </dsp:sp>
    <dsp:sp modelId="{22F40BCD-7619-40A5-9219-FBE118602349}">
      <dsp:nvSpPr>
        <dsp:cNvPr id="0" name=""/>
        <dsp:cNvSpPr/>
      </dsp:nvSpPr>
      <dsp:spPr>
        <a:xfrm>
          <a:off x="4952" y="3183183"/>
          <a:ext cx="10140817" cy="151470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Based upon available data, are there any other adjustments we need to make to the Strategic Plan?</a:t>
          </a:r>
        </a:p>
      </dsp:txBody>
      <dsp:txXfrm>
        <a:off x="78894" y="3257125"/>
        <a:ext cx="9992933" cy="1366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701" y="518854"/>
          <a:ext cx="2004150" cy="2805810"/>
        </a:xfrm>
        <a:prstGeom prst="rect">
          <a:avLst/>
        </a:prstGeom>
        <a:solidFill>
          <a:srgbClr val="F3CF45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1" tIns="330200" rIns="15625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Developed 2021-2025 Strategic Plan</a:t>
          </a:r>
          <a:endParaRPr lang="en-US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venir Next LT Pro"/>
            <a:ea typeface="+mn-ea"/>
            <a:cs typeface="+mn-cs"/>
          </a:endParaRPr>
        </a:p>
      </dsp:txBody>
      <dsp:txXfrm>
        <a:off x="3701" y="1585062"/>
        <a:ext cx="2004150" cy="1683486"/>
      </dsp:txXfrm>
    </dsp:sp>
    <dsp:sp modelId="{9C3A7F13-9585-42DF-AD32-B56F82B123C8}">
      <dsp:nvSpPr>
        <dsp:cNvPr id="0" name=""/>
        <dsp:cNvSpPr/>
      </dsp:nvSpPr>
      <dsp:spPr>
        <a:xfrm>
          <a:off x="584905" y="799435"/>
          <a:ext cx="841743" cy="841743"/>
        </a:xfrm>
        <a:prstGeom prst="ellipse">
          <a:avLst/>
        </a:prstGeom>
        <a:solidFill>
          <a:srgbClr val="F3CF4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6" tIns="12700" rIns="6562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1</a:t>
          </a:r>
        </a:p>
      </dsp:txBody>
      <dsp:txXfrm>
        <a:off x="708175" y="922705"/>
        <a:ext cx="595203" cy="595203"/>
      </dsp:txXfrm>
    </dsp:sp>
    <dsp:sp modelId="{923B2301-552B-45D2-9EF0-53A10AA17FC6}">
      <dsp:nvSpPr>
        <dsp:cNvPr id="0" name=""/>
        <dsp:cNvSpPr/>
      </dsp:nvSpPr>
      <dsp:spPr>
        <a:xfrm>
          <a:off x="3701" y="3324593"/>
          <a:ext cx="2004150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3CF4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208266" y="518854"/>
          <a:ext cx="2004150" cy="2805810"/>
        </a:xfrm>
        <a:prstGeom prst="rect">
          <a:avLst/>
        </a:prstGeom>
        <a:solidFill>
          <a:srgbClr val="D47B22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1" tIns="330200" rIns="15625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Summer 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Needs Assessment and defined overarching needs for SY22-23</a:t>
          </a:r>
        </a:p>
      </dsp:txBody>
      <dsp:txXfrm>
        <a:off x="2208266" y="1585062"/>
        <a:ext cx="2004150" cy="1683486"/>
      </dsp:txXfrm>
    </dsp:sp>
    <dsp:sp modelId="{C08FC467-91FE-48BD-B243-273925C2B75A}">
      <dsp:nvSpPr>
        <dsp:cNvPr id="0" name=""/>
        <dsp:cNvSpPr/>
      </dsp:nvSpPr>
      <dsp:spPr>
        <a:xfrm>
          <a:off x="2789470" y="799435"/>
          <a:ext cx="841743" cy="841743"/>
        </a:xfrm>
        <a:prstGeom prst="ellipse">
          <a:avLst/>
        </a:prstGeom>
        <a:solidFill>
          <a:srgbClr val="D47B2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6" tIns="12700" rIns="6562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2</a:t>
          </a:r>
        </a:p>
      </dsp:txBody>
      <dsp:txXfrm>
        <a:off x="2912740" y="922705"/>
        <a:ext cx="595203" cy="595203"/>
      </dsp:txXfrm>
    </dsp:sp>
    <dsp:sp modelId="{DE393E47-CBB6-4D77-A342-C9AFD9FC8CB6}">
      <dsp:nvSpPr>
        <dsp:cNvPr id="0" name=""/>
        <dsp:cNvSpPr/>
      </dsp:nvSpPr>
      <dsp:spPr>
        <a:xfrm>
          <a:off x="2208266" y="3324593"/>
          <a:ext cx="2004150" cy="72"/>
        </a:xfrm>
        <a:prstGeom prst="rect">
          <a:avLst/>
        </a:prstGeom>
        <a:solidFill>
          <a:srgbClr val="A92A91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D47B2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412831" y="518854"/>
          <a:ext cx="2004150" cy="2805810"/>
        </a:xfrm>
        <a:prstGeom prst="rect">
          <a:avLst/>
        </a:prstGeom>
        <a:solidFill>
          <a:srgbClr val="0083A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1" tIns="330200" rIns="15625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August 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School Leadership completed 2022-2023 Continuous Improvement Plan</a:t>
          </a:r>
        </a:p>
      </dsp:txBody>
      <dsp:txXfrm>
        <a:off x="4412831" y="1585062"/>
        <a:ext cx="2004150" cy="1683486"/>
      </dsp:txXfrm>
    </dsp:sp>
    <dsp:sp modelId="{4104A2F1-FB99-4C42-8067-46B8EEEC9610}">
      <dsp:nvSpPr>
        <dsp:cNvPr id="0" name=""/>
        <dsp:cNvSpPr/>
      </dsp:nvSpPr>
      <dsp:spPr>
        <a:xfrm>
          <a:off x="4994035" y="799435"/>
          <a:ext cx="841743" cy="841743"/>
        </a:xfrm>
        <a:prstGeom prst="ellipse">
          <a:avLst/>
        </a:prstGeom>
        <a:solidFill>
          <a:srgbClr val="0083A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6" tIns="12700" rIns="6562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3</a:t>
          </a:r>
        </a:p>
      </dsp:txBody>
      <dsp:txXfrm>
        <a:off x="5117305" y="922705"/>
        <a:ext cx="595203" cy="595203"/>
      </dsp:txXfrm>
    </dsp:sp>
    <dsp:sp modelId="{2EB92C72-3528-4913-AFF6-FF0B4F338399}">
      <dsp:nvSpPr>
        <dsp:cNvPr id="0" name=""/>
        <dsp:cNvSpPr/>
      </dsp:nvSpPr>
      <dsp:spPr>
        <a:xfrm>
          <a:off x="4412831" y="3324593"/>
          <a:ext cx="2004150" cy="72"/>
        </a:xfrm>
        <a:prstGeom prst="rect">
          <a:avLst/>
        </a:prstGeom>
        <a:solidFill>
          <a:srgbClr val="0083A9"/>
        </a:solidFill>
        <a:ln w="12700" cap="flat" cmpd="sng" algn="ctr">
          <a:solidFill>
            <a:srgbClr val="0083A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599239" y="528562"/>
          <a:ext cx="2004150" cy="2805810"/>
        </a:xfrm>
        <a:prstGeom prst="rect">
          <a:avLst/>
        </a:prstGeom>
        <a:solidFill>
          <a:srgbClr val="A92A91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1" tIns="330200" rIns="15625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Sept. – Dec. 2022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Utilizing current data, the </a:t>
          </a:r>
          <a:r>
            <a:rPr lang="en-US" sz="1100" b="1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sz="1100" b="0" u="none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review &amp; update the school strategic priorities and plan, as needed</a:t>
          </a:r>
        </a:p>
      </dsp:txBody>
      <dsp:txXfrm>
        <a:off x="6599239" y="1594770"/>
        <a:ext cx="2004150" cy="1683486"/>
      </dsp:txXfrm>
    </dsp:sp>
    <dsp:sp modelId="{AC6B335A-D8B4-46D8-93DE-B9EF1773F6AC}">
      <dsp:nvSpPr>
        <dsp:cNvPr id="0" name=""/>
        <dsp:cNvSpPr/>
      </dsp:nvSpPr>
      <dsp:spPr>
        <a:xfrm>
          <a:off x="7198600" y="799435"/>
          <a:ext cx="841743" cy="841743"/>
        </a:xfrm>
        <a:prstGeom prst="ellipse">
          <a:avLst/>
        </a:prstGeom>
        <a:solidFill>
          <a:srgbClr val="A92A9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6" tIns="12700" rIns="6562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4</a:t>
          </a:r>
        </a:p>
      </dsp:txBody>
      <dsp:txXfrm>
        <a:off x="7321870" y="922705"/>
        <a:ext cx="595203" cy="595203"/>
      </dsp:txXfrm>
    </dsp:sp>
    <dsp:sp modelId="{7B3E0A16-DB85-46CA-87D6-4D39F6DBFC52}">
      <dsp:nvSpPr>
        <dsp:cNvPr id="0" name=""/>
        <dsp:cNvSpPr/>
      </dsp:nvSpPr>
      <dsp:spPr>
        <a:xfrm>
          <a:off x="6617397" y="3324593"/>
          <a:ext cx="2004150" cy="72"/>
        </a:xfrm>
        <a:prstGeom prst="rect">
          <a:avLst/>
        </a:prstGeom>
        <a:solidFill>
          <a:srgbClr val="0083A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92A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821962" y="518854"/>
          <a:ext cx="2004150" cy="2805810"/>
        </a:xfrm>
        <a:prstGeom prst="rect">
          <a:avLst/>
        </a:prstGeom>
        <a:solidFill>
          <a:srgbClr val="159839">
            <a:lumMod val="20000"/>
            <a:lumOff val="80000"/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51" tIns="330200" rIns="156251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GO Team </a:t>
          </a:r>
          <a:r>
            <a:rPr lang="en-US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venir Next LT Pro"/>
              <a:ea typeface="+mn-ea"/>
              <a:cs typeface="+mn-cs"/>
            </a:rPr>
            <a:t>will take action (vote) on the school’s strategic plan and vote on the ranked strategic plan priorities for SY23-24 budget discussions.</a:t>
          </a:r>
        </a:p>
      </dsp:txBody>
      <dsp:txXfrm>
        <a:off x="8821962" y="1585062"/>
        <a:ext cx="2004150" cy="1683486"/>
      </dsp:txXfrm>
    </dsp:sp>
    <dsp:sp modelId="{06772805-3643-43C2-9C80-F43268C57C20}">
      <dsp:nvSpPr>
        <dsp:cNvPr id="0" name=""/>
        <dsp:cNvSpPr/>
      </dsp:nvSpPr>
      <dsp:spPr>
        <a:xfrm>
          <a:off x="9403165" y="799435"/>
          <a:ext cx="841743" cy="841743"/>
        </a:xfrm>
        <a:prstGeom prst="ellipse">
          <a:avLst/>
        </a:prstGeom>
        <a:solidFill>
          <a:srgbClr val="15983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626" tIns="12700" rIns="65626" bIns="1270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>
              <a:solidFill>
                <a:sysClr val="window" lastClr="FFFFFF"/>
              </a:solidFill>
              <a:latin typeface="Avenir Next LT Pro"/>
              <a:ea typeface="+mn-ea"/>
              <a:cs typeface="+mn-cs"/>
            </a:rPr>
            <a:t>5</a:t>
          </a:r>
        </a:p>
      </dsp:txBody>
      <dsp:txXfrm>
        <a:off x="9526435" y="922705"/>
        <a:ext cx="595203" cy="595203"/>
      </dsp:txXfrm>
    </dsp:sp>
    <dsp:sp modelId="{77F59A8B-7684-4E29-B44F-B0F96367FE70}">
      <dsp:nvSpPr>
        <dsp:cNvPr id="0" name=""/>
        <dsp:cNvSpPr/>
      </dsp:nvSpPr>
      <dsp:spPr>
        <a:xfrm>
          <a:off x="8821962" y="3324593"/>
          <a:ext cx="2004150" cy="72"/>
        </a:xfrm>
        <a:prstGeom prst="rect">
          <a:avLst/>
        </a:prstGeom>
        <a:solidFill>
          <a:srgbClr val="15983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15983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10/27/22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8488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6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5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49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65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07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0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152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58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36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0067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7783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544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8589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434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1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8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dirty="0"/>
              <a:t>45 Day Check-in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/>
          <a:lstStyle/>
          <a:p>
            <a:r>
              <a:rPr lang="en-US" dirty="0"/>
              <a:t>GO Team Meeting #3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B948-E9E2-DAE4-2958-49AE74FB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C1CC77-570A-85BD-348D-95F830264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483" y="0"/>
            <a:ext cx="9102192" cy="690409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AC20B-A04F-D632-225C-11F21C422BE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BC42E6-2E7B-4E58-3679-40245F0E96F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C66F0-2094-6A22-4B99-4992C679295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92EC8-F6E3-D574-1071-BE5BC3138F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DD9FE-7165-9933-5DFA-2570377258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93A64-2D17-E8E9-F338-8C7A75A01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4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B948-E9E2-DAE4-2958-49AE74FB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Table&#10;&#10;Description automatically generated">
            <a:extLst>
              <a:ext uri="{FF2B5EF4-FFF2-40B4-BE49-F238E27FC236}">
                <a16:creationId xmlns:a16="http://schemas.microsoft.com/office/drawing/2014/main" id="{8E182152-2F51-DE3A-348C-4C1FD74186E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494398" y="69861"/>
            <a:ext cx="8900285" cy="6718277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BC42E6-2E7B-4E58-3679-40245F0E96F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C66F0-2094-6A22-4B99-4992C679295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92EC8-F6E3-D574-1071-BE5BC3138F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DD9FE-7165-9933-5DFA-2570377258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93A64-2D17-E8E9-F338-8C7A75A01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A9E42-3C69-61D1-10DE-676AF995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B948-E9E2-DAE4-2958-49AE74FB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BC42E6-2E7B-4E58-3679-40245F0E96F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C66F0-2094-6A22-4B99-4992C679295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92EC8-F6E3-D574-1071-BE5BC3138F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DD9FE-7165-9933-5DFA-2570377258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93A64-2D17-E8E9-F338-8C7A75A01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A9E42-3C69-61D1-10DE-676AF995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Text, table&#10;&#10;Description automatically generated">
            <a:extLst>
              <a:ext uri="{FF2B5EF4-FFF2-40B4-BE49-F238E27FC236}">
                <a16:creationId xmlns:a16="http://schemas.microsoft.com/office/drawing/2014/main" id="{A08468A6-41A9-EB5E-896C-33F0A83C6050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434905" y="59107"/>
            <a:ext cx="9002920" cy="6737762"/>
          </a:xfrm>
        </p:spPr>
      </p:pic>
    </p:spTree>
    <p:extLst>
      <p:ext uri="{BB962C8B-B14F-4D97-AF65-F5344CB8AC3E}">
        <p14:creationId xmlns:p14="http://schemas.microsoft.com/office/powerpoint/2010/main" val="403584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B948-E9E2-DAE4-2958-49AE74FB9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BC42E6-2E7B-4E58-3679-40245F0E96F0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C66F0-2094-6A22-4B99-4992C679295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92EC8-F6E3-D574-1071-BE5BC3138F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1DD9FE-7165-9933-5DFA-2570377258D6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93A64-2D17-E8E9-F338-8C7A75A01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67A9E42-3C69-61D1-10DE-676AF9958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D8A0AFBA-245A-9346-BB3D-92793C6D877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458798" y="-23434"/>
            <a:ext cx="9196569" cy="6904867"/>
          </a:xfrm>
        </p:spPr>
      </p:pic>
    </p:spTree>
    <p:extLst>
      <p:ext uri="{BB962C8B-B14F-4D97-AF65-F5344CB8AC3E}">
        <p14:creationId xmlns:p14="http://schemas.microsoft.com/office/powerpoint/2010/main" val="293161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8212" y="2235200"/>
            <a:ext cx="6245912" cy="2387600"/>
          </a:xfrm>
        </p:spPr>
        <p:txBody>
          <a:bodyPr anchor="ctr"/>
          <a:lstStyle/>
          <a:p>
            <a:r>
              <a:rPr lang="en-US" dirty="0"/>
              <a:t>Strategic Plan Progress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F5F8-EFB6-04EF-A70B-D6D80822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29" y="58537"/>
            <a:ext cx="5387432" cy="81248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Our Strategic Plan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B3CAB1A-E048-8F02-FBCF-9984FC714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E8C9A52-D949-E9D8-BA0B-B30E2D433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" y="0"/>
            <a:ext cx="12159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5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26;p18">
            <a:extLst>
              <a:ext uri="{FF2B5EF4-FFF2-40B4-BE49-F238E27FC236}">
                <a16:creationId xmlns:a16="http://schemas.microsoft.com/office/drawing/2014/main" id="{0673E149-C7B9-B339-3C37-DBE1579A793F}"/>
              </a:ext>
            </a:extLst>
          </p:cNvPr>
          <p:cNvSpPr txBox="1"/>
          <p:nvPr/>
        </p:nvSpPr>
        <p:spPr>
          <a:xfrm>
            <a:off x="4195985" y="80473"/>
            <a:ext cx="6939185" cy="12317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Review the priorities and goals in your </a:t>
            </a:r>
            <a:r>
              <a:rPr kumimoji="0" lang="en-US" sz="1867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strategic plan 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and reflect on if the expected progress is being made. These guiding questions will help you determine what, if any, updates are needed for your school’s strategic plan.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9B6C90-494B-CAAF-0C78-A502AFF0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39" y="87832"/>
            <a:ext cx="3623417" cy="12317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Activity &amp; Discussion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E426777-FE39-11B0-17A3-D757CD2D1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26300"/>
              </p:ext>
            </p:extLst>
          </p:nvPr>
        </p:nvGraphicFramePr>
        <p:xfrm>
          <a:off x="984448" y="1623700"/>
          <a:ext cx="10150722" cy="470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53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2"/>
                </a:solidFill>
              </a:rPr>
              <a:t>Updates to the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Strategic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/>
              <a:t>Retain and develop highly qualified teachers/staff 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Build teacher capacity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Establish systems and resources to support STEM/STEAM based curriculum 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Improve student mastery of math and literacy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Provide rigor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Expand teacher collaboration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Foster a positive, informed and engaged school culture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Inform and engage the school community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Create a culture high-expectations school wide </a:t>
            </a:r>
          </a:p>
          <a:p>
            <a:endParaRPr lang="en-US" i="1" dirty="0"/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8228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0F71E7-FE07-73D1-D9FD-184B9CA7ABC2}"/>
              </a:ext>
            </a:extLst>
          </p:cNvPr>
          <p:cNvSpPr txBox="1"/>
          <p:nvPr/>
        </p:nvSpPr>
        <p:spPr>
          <a:xfrm>
            <a:off x="504202" y="523428"/>
            <a:ext cx="674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62AFE-AF86-25EC-E667-AC2A148BD316}"/>
              </a:ext>
            </a:extLst>
          </p:cNvPr>
          <p:cNvSpPr txBox="1"/>
          <p:nvPr/>
        </p:nvSpPr>
        <p:spPr>
          <a:xfrm>
            <a:off x="1853013" y="2560443"/>
            <a:ext cx="674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>
                <a:solidFill>
                  <a:schemeClr val="bg1"/>
                </a:solidFill>
              </a:rPr>
              <a:t>Wonderings?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A97C8F-6255-CEE2-7FC8-74823B4FD90E}"/>
              </a:ext>
            </a:extLst>
          </p:cNvPr>
          <p:cNvSpPr txBox="1"/>
          <p:nvPr/>
        </p:nvSpPr>
        <p:spPr>
          <a:xfrm>
            <a:off x="4174713" y="4597458"/>
            <a:ext cx="674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>
                <a:solidFill>
                  <a:schemeClr val="bg1"/>
                </a:solidFill>
              </a:rPr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2235200"/>
            <a:ext cx="7232904" cy="2387600"/>
          </a:xfrm>
        </p:spPr>
        <p:txBody>
          <a:bodyPr anchor="ctr"/>
          <a:lstStyle/>
          <a:p>
            <a:r>
              <a:rPr lang="en-US" dirty="0"/>
              <a:t>Preparing for</a:t>
            </a:r>
            <a:br>
              <a:rPr lang="en-US" dirty="0"/>
            </a:br>
            <a:r>
              <a:rPr lang="en-US" dirty="0"/>
              <a:t>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227422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CIP-45 Day Check-in</a:t>
            </a:r>
          </a:p>
          <a:p>
            <a:r>
              <a:rPr lang="en-US" dirty="0"/>
              <a:t>Fall ACES Presentation</a:t>
            </a:r>
          </a:p>
          <a:p>
            <a:r>
              <a:rPr lang="en-US" dirty="0"/>
              <a:t>School Strategic Plan</a:t>
            </a:r>
          </a:p>
          <a:p>
            <a:r>
              <a:rPr lang="en-US" dirty="0"/>
              <a:t>Discussion on Strategic Plan and progress</a:t>
            </a:r>
          </a:p>
          <a:p>
            <a:r>
              <a:rPr lang="en-US" dirty="0"/>
              <a:t>Updates for Strategic Plan (</a:t>
            </a:r>
            <a:r>
              <a:rPr lang="en-US" i="1" dirty="0"/>
              <a:t>as necessary</a:t>
            </a:r>
            <a:r>
              <a:rPr lang="en-US" dirty="0"/>
              <a:t>)</a:t>
            </a:r>
          </a:p>
          <a:p>
            <a:r>
              <a:rPr lang="en-US" dirty="0"/>
              <a:t>Preparing for the Budget Development</a:t>
            </a:r>
          </a:p>
          <a:p>
            <a:r>
              <a:rPr lang="en-US" dirty="0"/>
              <a:t>	</a:t>
            </a:r>
            <a:r>
              <a:rPr lang="en-US" sz="2400" i="1" dirty="0"/>
              <a:t>Rank Strategic Priorities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179B5-0800-154F-80F6-614473C055BD}"/>
              </a:ext>
            </a:extLst>
          </p:cNvPr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8C313-80C0-8840-8702-F1084174C592}"/>
              </a:ext>
            </a:extLst>
          </p:cNvPr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63C6B-1856-BC43-A090-B182EAB34EB8}"/>
              </a:ext>
            </a:extLst>
          </p:cNvPr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770E3-D227-CD4E-83C4-44744E774884}"/>
              </a:ext>
            </a:extLst>
          </p:cNvPr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47546-62E7-304A-8631-60D9B8E543BE}"/>
              </a:ext>
            </a:extLst>
          </p:cNvPr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D47B22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graphicFrame>
        <p:nvGraphicFramePr>
          <p:cNvPr id="5" name="Content Placeholder 4" descr="timeline SmartArt graphic&#10;">
            <a:extLst>
              <a:ext uri="{FF2B5EF4-FFF2-40B4-BE49-F238E27FC236}">
                <a16:creationId xmlns:a16="http://schemas.microsoft.com/office/drawing/2014/main" id="{4D5057DE-B08A-4CBD-EFA9-97ED56F85CBA}"/>
              </a:ext>
            </a:extLst>
          </p:cNvPr>
          <p:cNvGraphicFramePr>
            <a:graphicFrameLocks/>
          </p:cNvGraphicFramePr>
          <p:nvPr/>
        </p:nvGraphicFramePr>
        <p:xfrm>
          <a:off x="517731" y="1343232"/>
          <a:ext cx="10829814" cy="384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C57183D2-B974-300F-49E2-1E182B0A7D75}"/>
              </a:ext>
            </a:extLst>
          </p:cNvPr>
          <p:cNvSpPr/>
          <p:nvPr/>
        </p:nvSpPr>
        <p:spPr>
          <a:xfrm>
            <a:off x="9931623" y="808861"/>
            <a:ext cx="731378" cy="983363"/>
          </a:xfrm>
          <a:prstGeom prst="downArrow">
            <a:avLst/>
          </a:prstGeom>
          <a:solidFill>
            <a:schemeClr val="accent6"/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F61D8-E6F9-D5FD-C25B-77693CE26F4E}"/>
              </a:ext>
            </a:extLst>
          </p:cNvPr>
          <p:cNvSpPr txBox="1"/>
          <p:nvPr/>
        </p:nvSpPr>
        <p:spPr>
          <a:xfrm>
            <a:off x="8862861" y="439529"/>
            <a:ext cx="258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59839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7988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 Updated Strategic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updated Strategic Plan.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1191194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A97C8F-6255-CEE2-7FC8-74823B4FD90E}"/>
              </a:ext>
            </a:extLst>
          </p:cNvPr>
          <p:cNvSpPr txBox="1"/>
          <p:nvPr/>
        </p:nvSpPr>
        <p:spPr>
          <a:xfrm>
            <a:off x="207304" y="37924"/>
            <a:ext cx="785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172DC-CB6E-9DB3-7722-07605C16EB74}"/>
              </a:ext>
            </a:extLst>
          </p:cNvPr>
          <p:cNvSpPr txBox="1"/>
          <p:nvPr/>
        </p:nvSpPr>
        <p:spPr>
          <a:xfrm>
            <a:off x="960120" y="1474619"/>
            <a:ext cx="7854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Strategic Plan Priority Ranking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 preparation for the 2023-2024 Budget Development (January–March 2023), the GO Team needs to rank its Strategic Plan Priorities. Use the next slide to capture the priority ranking.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21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1EB4-1897-A26B-CE0C-A361189FA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on the Strategic Plan Priorities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EF17-9FAA-6AF4-95B2-7A93F7B2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3A9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E0278B-2BD8-E6C7-0D19-291F906A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478025"/>
            <a:ext cx="8387988" cy="3703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GO Team needs to </a:t>
            </a:r>
            <a:r>
              <a:rPr lang="en-US" sz="3200" b="1" dirty="0">
                <a:solidFill>
                  <a:schemeClr val="accent3"/>
                </a:solidFill>
              </a:rPr>
              <a:t>TAKE ACTION (vote)</a:t>
            </a:r>
            <a:r>
              <a:rPr lang="en-US" sz="3200" dirty="0">
                <a:solidFill>
                  <a:schemeClr val="accent3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its ranked Strategic Plan Priorities. After the motion and a second, the GO Team may have additional discussion. Once discussion is concluded, the GO Team will vote.</a:t>
            </a:r>
          </a:p>
        </p:txBody>
      </p:sp>
    </p:spTree>
    <p:extLst>
      <p:ext uri="{BB962C8B-B14F-4D97-AF65-F5344CB8AC3E}">
        <p14:creationId xmlns:p14="http://schemas.microsoft.com/office/powerpoint/2010/main" val="2741100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75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we’re going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At our next meeting(s) we will begin the discussion of the 2023-2024 budget. </a:t>
            </a:r>
          </a:p>
          <a:p>
            <a:r>
              <a:rPr lang="en-US" dirty="0"/>
              <a:t>Let me or the Chair know of any additional information you need for our future discussion.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7913" b="17913"/>
          <a:stretch/>
        </p:blipFill>
        <p:spPr>
          <a:xfrm>
            <a:off x="7901259" y="2727729"/>
            <a:ext cx="4290740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1900" r="4" b="4"/>
          <a:stretch/>
        </p:blipFill>
        <p:spPr>
          <a:xfrm>
            <a:off x="6261609" y="0"/>
            <a:ext cx="3519311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0179B5-0800-154F-80F6-614473C055BD}"/>
              </a:ext>
            </a:extLst>
          </p:cNvPr>
          <p:cNvSpPr txBox="1"/>
          <p:nvPr/>
        </p:nvSpPr>
        <p:spPr>
          <a:xfrm>
            <a:off x="2042809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enorite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8C313-80C0-8840-8702-F1084174C592}"/>
              </a:ext>
            </a:extLst>
          </p:cNvPr>
          <p:cNvSpPr txBox="1"/>
          <p:nvPr/>
        </p:nvSpPr>
        <p:spPr>
          <a:xfrm>
            <a:off x="40022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enorite" pitchFamily="2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863C6B-1856-BC43-A090-B182EAB34EB8}"/>
              </a:ext>
            </a:extLst>
          </p:cNvPr>
          <p:cNvSpPr txBox="1"/>
          <p:nvPr/>
        </p:nvSpPr>
        <p:spPr>
          <a:xfrm>
            <a:off x="59326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enorite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E770E3-D227-CD4E-83C4-44744E774884}"/>
              </a:ext>
            </a:extLst>
          </p:cNvPr>
          <p:cNvSpPr txBox="1"/>
          <p:nvPr/>
        </p:nvSpPr>
        <p:spPr>
          <a:xfrm>
            <a:off x="7863038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enorite" pitchFamily="2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47546-62E7-304A-8631-60D9B8E543BE}"/>
              </a:ext>
            </a:extLst>
          </p:cNvPr>
          <p:cNvSpPr txBox="1"/>
          <p:nvPr/>
        </p:nvSpPr>
        <p:spPr>
          <a:xfrm>
            <a:off x="9807953" y="2674641"/>
            <a:ext cx="3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enorite" pitchFamily="2" charset="0"/>
              </a:rPr>
              <a:t>5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F732821D-9599-E206-CA1E-80C42A9A7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91" y="199336"/>
            <a:ext cx="6296675" cy="1325563"/>
          </a:xfrm>
        </p:spPr>
        <p:txBody>
          <a:bodyPr anchor="ctr"/>
          <a:lstStyle/>
          <a:p>
            <a:r>
              <a:rPr lang="en-US" dirty="0">
                <a:solidFill>
                  <a:schemeClr val="tx2"/>
                </a:solidFill>
              </a:rPr>
              <a:t>Timeline for GO Teams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Content Placeholder 4" descr="timeline SmartArt graphic&#10;">
            <a:extLst>
              <a:ext uri="{FF2B5EF4-FFF2-40B4-BE49-F238E27FC236}">
                <a16:creationId xmlns:a16="http://schemas.microsoft.com/office/drawing/2014/main" id="{4D5057DE-B08A-4CBD-EFA9-97ED56F85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496960"/>
              </p:ext>
            </p:extLst>
          </p:nvPr>
        </p:nvGraphicFramePr>
        <p:xfrm>
          <a:off x="998220" y="1823538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C57183D2-B974-300F-49E2-1E182B0A7D75}"/>
              </a:ext>
            </a:extLst>
          </p:cNvPr>
          <p:cNvSpPr/>
          <p:nvPr/>
        </p:nvSpPr>
        <p:spPr>
          <a:xfrm>
            <a:off x="7847545" y="1089488"/>
            <a:ext cx="731378" cy="1213503"/>
          </a:xfrm>
          <a:prstGeom prst="downArrow">
            <a:avLst/>
          </a:prstGeom>
          <a:solidFill>
            <a:srgbClr val="A92A91"/>
          </a:solidFill>
          <a:ln w="12700" cap="flat" cmpd="sng" algn="ctr">
            <a:solidFill>
              <a:srgbClr val="A92A9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7F61D8-E6F9-D5FD-C25B-77693CE26F4E}"/>
              </a:ext>
            </a:extLst>
          </p:cNvPr>
          <p:cNvSpPr txBox="1"/>
          <p:nvPr/>
        </p:nvSpPr>
        <p:spPr>
          <a:xfrm>
            <a:off x="7379919" y="677451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venir Next LT Pro"/>
              </a:rPr>
              <a:t>You are </a:t>
            </a:r>
            <a:r>
              <a:rPr lang="en-US" b="1" dirty="0">
                <a:solidFill>
                  <a:srgbClr val="A92A91"/>
                </a:solidFill>
                <a:latin typeface="Avenir Next LT Pro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0" y="76442"/>
            <a:ext cx="9779183" cy="81445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Quarterly CIP Check-in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386585"/>
            <a:ext cx="9779183" cy="3703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Questions to Consider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our year long CIP plan, what are the actions that the school has already completed?​ 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data supports the completion of an action step and success criteria (both implementation and student achievement)?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87AA7-37DD-6AF8-8076-B2578368A7B5}"/>
              </a:ext>
            </a:extLst>
          </p:cNvPr>
          <p:cNvSpPr txBox="1"/>
          <p:nvPr/>
        </p:nvSpPr>
        <p:spPr>
          <a:xfrm>
            <a:off x="1364197" y="890893"/>
            <a:ext cx="8421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 part of the Continuous Improvement process, all APS schools are completing a quarterly check-in for the Continuous Improvement Plans.  </a:t>
            </a:r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E0A3-185C-9E38-783A-4C93FD84F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CIP Check-In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7DD19-DD4E-C184-1F99-859FCCA88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AD921208-B1F0-F8AA-84B0-B7EFEDF3D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26" y="1706563"/>
            <a:ext cx="11346861" cy="4050323"/>
          </a:xfrm>
        </p:spPr>
      </p:pic>
    </p:spTree>
    <p:extLst>
      <p:ext uri="{BB962C8B-B14F-4D97-AF65-F5344CB8AC3E}">
        <p14:creationId xmlns:p14="http://schemas.microsoft.com/office/powerpoint/2010/main" val="128285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E0A3-185C-9E38-783A-4C93FD84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17" y="-323400"/>
            <a:ext cx="9779183" cy="1325563"/>
          </a:xfrm>
        </p:spPr>
        <p:txBody>
          <a:bodyPr/>
          <a:lstStyle/>
          <a:p>
            <a:r>
              <a:rPr lang="en-US" dirty="0"/>
              <a:t>CIP Check-in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7DD19-DD4E-C184-1F99-859FCCA88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2" name="Content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EB63D0B-91A8-56BC-75FB-9D62224C7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609" y="1002163"/>
            <a:ext cx="11887200" cy="5550122"/>
          </a:xfrm>
        </p:spPr>
      </p:pic>
    </p:spTree>
    <p:extLst>
      <p:ext uri="{BB962C8B-B14F-4D97-AF65-F5344CB8AC3E}">
        <p14:creationId xmlns:p14="http://schemas.microsoft.com/office/powerpoint/2010/main" val="476346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E0A3-185C-9E38-783A-4C93FD84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17" y="-323400"/>
            <a:ext cx="9779183" cy="1325563"/>
          </a:xfrm>
        </p:spPr>
        <p:txBody>
          <a:bodyPr/>
          <a:lstStyle/>
          <a:p>
            <a:r>
              <a:rPr lang="en-US" dirty="0"/>
              <a:t>CIP Check-in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7DD19-DD4E-C184-1F99-859FCCA88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Content Placeholder 10" descr="Text, table&#10;&#10;Description automatically generated">
            <a:extLst>
              <a:ext uri="{FF2B5EF4-FFF2-40B4-BE49-F238E27FC236}">
                <a16:creationId xmlns:a16="http://schemas.microsoft.com/office/drawing/2014/main" id="{91C4EAA9-24EF-C0AD-D91D-BE7E0E1E8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2" y="1675789"/>
            <a:ext cx="11952847" cy="3578336"/>
          </a:xfrm>
        </p:spPr>
      </p:pic>
    </p:spTree>
    <p:extLst>
      <p:ext uri="{BB962C8B-B14F-4D97-AF65-F5344CB8AC3E}">
        <p14:creationId xmlns:p14="http://schemas.microsoft.com/office/powerpoint/2010/main" val="172460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E0A3-185C-9E38-783A-4C93FD84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17" y="-323400"/>
            <a:ext cx="9779183" cy="1325563"/>
          </a:xfrm>
        </p:spPr>
        <p:txBody>
          <a:bodyPr/>
          <a:lstStyle/>
          <a:p>
            <a:r>
              <a:rPr lang="en-US" dirty="0"/>
              <a:t>CIP Check-in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7DD19-DD4E-C184-1F99-859FCCA88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B600B8-D80C-D5CC-4889-45EE32DBF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18" y="820981"/>
            <a:ext cx="11422967" cy="5806311"/>
          </a:xfrm>
        </p:spPr>
      </p:pic>
    </p:spTree>
    <p:extLst>
      <p:ext uri="{BB962C8B-B14F-4D97-AF65-F5344CB8AC3E}">
        <p14:creationId xmlns:p14="http://schemas.microsoft.com/office/powerpoint/2010/main" val="36669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;p26">
            <a:extLst>
              <a:ext uri="{FF2B5EF4-FFF2-40B4-BE49-F238E27FC236}">
                <a16:creationId xmlns:a16="http://schemas.microsoft.com/office/drawing/2014/main" id="{E4B41B92-402F-5766-E8FF-63ABF8920E9C}"/>
              </a:ext>
            </a:extLst>
          </p:cNvPr>
          <p:cNvSpPr txBox="1"/>
          <p:nvPr/>
        </p:nvSpPr>
        <p:spPr>
          <a:xfrm>
            <a:off x="2233945" y="320116"/>
            <a:ext cx="4472555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A</a:t>
            </a:r>
            <a:r>
              <a:rPr lang="en" sz="3200" b="1" dirty="0">
                <a:solidFill>
                  <a:srgbClr val="ED7D31"/>
                </a:solidFill>
              </a:rPr>
              <a:t>ccountability</a:t>
            </a:r>
            <a:r>
              <a:rPr lang="en" sz="3200" b="1" dirty="0"/>
              <a:t> </a:t>
            </a:r>
            <a:endParaRPr sz="3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C</a:t>
            </a:r>
            <a:r>
              <a:rPr lang="en" sz="3200" b="1" dirty="0">
                <a:solidFill>
                  <a:srgbClr val="ED7D31"/>
                </a:solidFill>
              </a:rPr>
              <a:t>ollaboration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E</a:t>
            </a:r>
            <a:r>
              <a:rPr lang="en" sz="3200" b="1" dirty="0">
                <a:solidFill>
                  <a:srgbClr val="ED7D31"/>
                </a:solidFill>
              </a:rPr>
              <a:t>quity</a:t>
            </a:r>
            <a:endParaRPr sz="3200" b="1" dirty="0">
              <a:solidFill>
                <a:srgbClr val="ED7D3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472C4"/>
                </a:solidFill>
              </a:rPr>
              <a:t>S</a:t>
            </a:r>
            <a:r>
              <a:rPr lang="en" sz="3200" b="1" dirty="0">
                <a:solidFill>
                  <a:srgbClr val="ED7D31"/>
                </a:solidFill>
              </a:rPr>
              <a:t>upport </a:t>
            </a:r>
            <a:endParaRPr sz="3200" b="1" dirty="0">
              <a:solidFill>
                <a:srgbClr val="ED7D31"/>
              </a:solidFill>
            </a:endParaRPr>
          </a:p>
        </p:txBody>
      </p:sp>
      <p:pic>
        <p:nvPicPr>
          <p:cNvPr id="12" name="Google Shape;135;p2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D27199E-BBEB-3390-FFC0-4F8E9F00AF2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682179">
            <a:off x="646667" y="362828"/>
            <a:ext cx="1351583" cy="196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95DF1-B5CF-8EA3-676E-BC50B786E45F}"/>
              </a:ext>
            </a:extLst>
          </p:cNvPr>
          <p:cNvSpPr txBox="1"/>
          <p:nvPr/>
        </p:nvSpPr>
        <p:spPr>
          <a:xfrm>
            <a:off x="1636294" y="3157086"/>
            <a:ext cx="9567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 2022 ACES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E3F6-76B0-E7F3-2CB0-A2BDFFC2C412}"/>
              </a:ext>
            </a:extLst>
          </p:cNvPr>
          <p:cNvSpPr txBox="1"/>
          <p:nvPr/>
        </p:nvSpPr>
        <p:spPr>
          <a:xfrm>
            <a:off x="6297502" y="863541"/>
            <a:ext cx="42106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</a:rPr>
              <a:t>NOTE to Principal:</a:t>
            </a:r>
            <a:r>
              <a:rPr lang="en-US" u="sng" dirty="0">
                <a:solidFill>
                  <a:schemeClr val="accent4"/>
                </a:solidFill>
              </a:rPr>
              <a:t> </a:t>
            </a:r>
            <a:r>
              <a:rPr lang="en-US" dirty="0"/>
              <a:t>Please insert your ACES presentation after this slide.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625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b952a0-74d9-4848-89d6-000c4b1b707a" xsi:nil="true"/>
    <MediaServiceKeyPoints xmlns="d37e30bb-5f32-4411-a640-0b4044b692bf" xsi:nil="true"/>
    <lcf76f155ced4ddcb4097134ff3c332f xmlns="d37e30bb-5f32-4411-a640-0b4044b692bf">
      <Terms xmlns="http://schemas.microsoft.com/office/infopath/2007/PartnerControls"/>
    </lcf76f155ced4ddcb4097134ff3c332f>
    <SharedWithUsers xmlns="ffb952a0-74d9-4848-89d6-000c4b1b707a">
      <UserInfo>
        <DisplayName>Gipson, Chaundra</DisplayName>
        <AccountId>16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6" ma:contentTypeDescription="Create a new document." ma:contentTypeScope="" ma:versionID="e9ac72388ecc15a5401bef62bf5ea167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cad030c8869138e81215bf80749ff2c0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BAB77-79E1-4739-AA51-10C9079186D6}">
  <ds:schemaRefs>
    <ds:schemaRef ds:uri="d37e30bb-5f32-4411-a640-0b4044b692bf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679B9-CD89-47DA-A3EC-E45EF17361D9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Universal presentation</Template>
  <TotalTime>1369</TotalTime>
  <Words>721</Words>
  <Application>Microsoft Macintosh PowerPoint</Application>
  <PresentationFormat>Widescreen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Next LT Pro</vt:lpstr>
      <vt:lpstr>Calibri</vt:lpstr>
      <vt:lpstr>Tenorite</vt:lpstr>
      <vt:lpstr>Tw Cen MT</vt:lpstr>
      <vt:lpstr>Office Theme</vt:lpstr>
      <vt:lpstr>ShapesVTI</vt:lpstr>
      <vt:lpstr>45 Day Check-in</vt:lpstr>
      <vt:lpstr>Agenda</vt:lpstr>
      <vt:lpstr>Timeline for GO Teams</vt:lpstr>
      <vt:lpstr>Quarterly CIP Check-in</vt:lpstr>
      <vt:lpstr>CIP Check-In </vt:lpstr>
      <vt:lpstr>CIP Check-in </vt:lpstr>
      <vt:lpstr>CIP Check-in </vt:lpstr>
      <vt:lpstr>CIP Check-in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Plan Progress</vt:lpstr>
      <vt:lpstr>Our Strategic Plan</vt:lpstr>
      <vt:lpstr>Activity &amp; Discussion</vt:lpstr>
      <vt:lpstr>PowerPoint Presentation</vt:lpstr>
      <vt:lpstr>PowerPoint Presentation</vt:lpstr>
      <vt:lpstr>Preparing for Budget Development</vt:lpstr>
      <vt:lpstr>PowerPoint Presentation</vt:lpstr>
      <vt:lpstr>Action on the Updated Strategic Plan</vt:lpstr>
      <vt:lpstr>PowerPoint Presentation</vt:lpstr>
      <vt:lpstr>Action on the Strategic Plan Priorities</vt:lpstr>
      <vt:lpstr>Where we’re going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Jacobi, Diane</dc:creator>
  <cp:lastModifiedBy>Alexis White</cp:lastModifiedBy>
  <cp:revision>6</cp:revision>
  <dcterms:created xsi:type="dcterms:W3CDTF">2022-10-04T15:06:30Z</dcterms:created>
  <dcterms:modified xsi:type="dcterms:W3CDTF">2022-10-27T10:37:59Z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